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2"/>
  </p:notesMasterIdLst>
  <p:sldIdLst>
    <p:sldId id="264" r:id="rId2"/>
    <p:sldId id="263" r:id="rId3"/>
    <p:sldId id="268" r:id="rId4"/>
    <p:sldId id="265" r:id="rId5"/>
    <p:sldId id="262" r:id="rId6"/>
    <p:sldId id="266" r:id="rId7"/>
    <p:sldId id="269" r:id="rId8"/>
    <p:sldId id="270" r:id="rId9"/>
    <p:sldId id="271" r:id="rId10"/>
    <p:sldId id="272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A7FE"/>
    <a:srgbClr val="2025F8"/>
    <a:srgbClr val="3243E6"/>
    <a:srgbClr val="66FFC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>
        <p:scale>
          <a:sx n="77" d="100"/>
          <a:sy n="77" d="100"/>
        </p:scale>
        <p:origin x="-78" y="15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51E1D-3054-446F-B134-A42227160D4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0BC3E-0DD4-4E91-83FB-E046F6ED95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169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0BC3E-0DD4-4E91-83FB-E046F6ED955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088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/index.php?title=%D0%A1%D1%82%D1%83%D0%BF%D1%96%D0%BD%D1%8C_%D1%82%D0%BE%D1%87%D0%BA%D0%B8_%D0%B2%D1%96%D0%B4%D0%BD%D0%BE%D1%81%D0%BD%D0%BE_%D0%BA%D0%BE%D0%BB%D0%B0&amp;action=edit&amp;redlink=1" TargetMode="External"/><Relationship Id="rId2" Type="http://schemas.openxmlformats.org/officeDocument/2006/relationships/hyperlink" Target="https://uk.wikipedia.org/wiki/%D0%86%D0%B7%D0%BE%D0%BF%D0%B5%D1%80%D0%B8%D0%BC%D0%B5%D1%82%D1%80%D0%B8%D1%87%D0%BD%D0%B0_%D0%BD%D0%B5%D1%80%D1%96%D0%B2%D0%BD%D1%96%D1%81%D1%82%D1%8C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9.gif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3532" y="473597"/>
            <a:ext cx="8494633" cy="60939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dirty="0" smtClean="0">
                <a:solidFill>
                  <a:schemeClr val="tx2">
                    <a:lumMod val="75000"/>
                  </a:schemeClr>
                </a:solidFill>
              </a:rPr>
              <a:t>  Геометричні фігури</a:t>
            </a:r>
          </a:p>
          <a:p>
            <a:endParaRPr lang="uk-UA" sz="6000" dirty="0">
              <a:solidFill>
                <a:schemeClr val="tx2">
                  <a:lumMod val="75000"/>
                </a:schemeClr>
              </a:solidFill>
            </a:endParaRPr>
          </a:p>
          <a:p>
            <a:endParaRPr lang="uk-UA" sz="6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sz="6000" dirty="0" smtClean="0">
                <a:solidFill>
                  <a:schemeClr val="tx2">
                    <a:lumMod val="75000"/>
                  </a:schemeClr>
                </a:solidFill>
              </a:rPr>
              <a:t>                     </a:t>
            </a:r>
          </a:p>
          <a:p>
            <a:r>
              <a:rPr lang="uk-UA" sz="6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6000" dirty="0" smtClean="0">
                <a:solidFill>
                  <a:schemeClr val="tx2">
                    <a:lumMod val="75000"/>
                  </a:schemeClr>
                </a:solidFill>
              </a:rPr>
              <a:t>                          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Підготували : учні 8-го класу</a:t>
            </a:r>
          </a:p>
          <a:p>
            <a:r>
              <a:rPr lang="uk-UA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           </a:t>
            </a:r>
            <a:r>
              <a:rPr lang="uk-UA" dirty="0" err="1" smtClean="0">
                <a:solidFill>
                  <a:schemeClr val="tx2">
                    <a:lumMod val="75000"/>
                  </a:schemeClr>
                </a:solidFill>
              </a:rPr>
              <a:t>Амброзяк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 О.</a:t>
            </a:r>
          </a:p>
          <a:p>
            <a:r>
              <a:rPr lang="uk-UA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           Слободян Л.</a:t>
            </a:r>
          </a:p>
          <a:p>
            <a:r>
              <a:rPr lang="uk-UA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           </a:t>
            </a:r>
            <a:r>
              <a:rPr lang="uk-UA" dirty="0" err="1" smtClean="0">
                <a:solidFill>
                  <a:schemeClr val="tx2">
                    <a:lumMod val="75000"/>
                  </a:schemeClr>
                </a:solidFill>
              </a:rPr>
              <a:t>Ямборчук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 Н.</a:t>
            </a:r>
          </a:p>
          <a:p>
            <a:r>
              <a:rPr lang="uk-UA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</a:t>
            </a:r>
          </a:p>
          <a:p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                                                                  </a:t>
            </a:r>
            <a:endParaRPr lang="uk-UA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Picture 4" descr="C:\Users\Наталя\Downloads\buch_09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532" y="4417713"/>
            <a:ext cx="2573337" cy="2081376"/>
          </a:xfrm>
          <a:prstGeom prst="rect">
            <a:avLst/>
          </a:prstGeom>
          <a:noFill/>
        </p:spPr>
      </p:pic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71724" y="1293434"/>
            <a:ext cx="1299876" cy="1220512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извлечение 4"/>
          <p:cNvSpPr/>
          <p:nvPr/>
        </p:nvSpPr>
        <p:spPr>
          <a:xfrm>
            <a:off x="1158510" y="2861841"/>
            <a:ext cx="1524000" cy="1295400"/>
          </a:xfrm>
          <a:prstGeom prst="flowChartExtra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данные 5"/>
          <p:cNvSpPr/>
          <p:nvPr/>
        </p:nvSpPr>
        <p:spPr>
          <a:xfrm>
            <a:off x="4953000" y="3276600"/>
            <a:ext cx="1600200" cy="914400"/>
          </a:xfrm>
          <a:prstGeom prst="flowChartInputOutp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3581400" y="3842244"/>
            <a:ext cx="1219200" cy="1143000"/>
          </a:xfrm>
          <a:prstGeom prst="flowChartConnector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ручное управление 7"/>
          <p:cNvSpPr/>
          <p:nvPr/>
        </p:nvSpPr>
        <p:spPr>
          <a:xfrm rot="10800000">
            <a:off x="6705600" y="2128123"/>
            <a:ext cx="1447800" cy="990600"/>
          </a:xfrm>
          <a:prstGeom prst="flowChartManualOperati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7772400" y="1053296"/>
            <a:ext cx="1371600" cy="7620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>
            <a:off x="3301678" y="1747123"/>
            <a:ext cx="1498922" cy="1371600"/>
          </a:xfrm>
          <a:prstGeom prst="rt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09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62000" y="1371600"/>
            <a:ext cx="7557069" cy="4339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3800" i="1" dirty="0" smtClean="0">
                <a:solidFill>
                  <a:srgbClr val="1AA7FE"/>
                </a:solidFill>
              </a:rPr>
              <a:t>Дякуємо </a:t>
            </a:r>
          </a:p>
          <a:p>
            <a:r>
              <a:rPr lang="uk-UA" sz="13800" i="1" dirty="0" smtClean="0">
                <a:solidFill>
                  <a:srgbClr val="1AA7FE"/>
                </a:solidFill>
              </a:rPr>
              <a:t>за увагу </a:t>
            </a:r>
            <a:r>
              <a:rPr lang="uk-UA" sz="13800" dirty="0" smtClean="0">
                <a:solidFill>
                  <a:srgbClr val="1AA7FE"/>
                </a:solidFill>
              </a:rPr>
              <a:t>!</a:t>
            </a:r>
          </a:p>
        </p:txBody>
      </p:sp>
      <p:pic>
        <p:nvPicPr>
          <p:cNvPr id="4" name="Picture 7" descr="C:\Users\Наталя\Downloads\buch_09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9787" y="250785"/>
            <a:ext cx="2194213" cy="1774731"/>
          </a:xfrm>
          <a:prstGeom prst="rect">
            <a:avLst/>
          </a:prstGeom>
          <a:noFill/>
        </p:spPr>
      </p:pic>
      <p:pic>
        <p:nvPicPr>
          <p:cNvPr id="5" name="Picture 6" descr="C:\Users\Наталя\Downloads\140911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747" y="5257800"/>
            <a:ext cx="1738135" cy="1203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860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Наталя\Downloads\buch_09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467810"/>
            <a:ext cx="1475971" cy="1193800"/>
          </a:xfrm>
          <a:prstGeom prst="rect">
            <a:avLst/>
          </a:prstGeom>
          <a:noFill/>
        </p:spPr>
      </p:pic>
      <p:pic>
        <p:nvPicPr>
          <p:cNvPr id="3" name="Picture 2" descr="C:\Users\Наталя\Downloads\06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4495800"/>
            <a:ext cx="1447800" cy="22098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4600" y="649210"/>
            <a:ext cx="29202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uk-UA" sz="4800" dirty="0" smtClean="0"/>
              <a:t>Геометрія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21711" y="1677043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         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Щоб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нам у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світі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знань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не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заблукати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  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Серед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наук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цікавих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і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складних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Завжди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із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нами буде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крокувати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Найстарша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дочка математики.</a:t>
            </a:r>
          </a:p>
          <a:p>
            <a:pPr>
              <a:buNone/>
            </a:pP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      </a:t>
            </a: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 Її 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и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всі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чудово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знаєте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: </a:t>
            </a:r>
          </a:p>
          <a:p>
            <a:pPr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Це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геометрія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,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точніше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не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буває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</a:t>
            </a:r>
          </a:p>
          <a:p>
            <a:pPr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Вона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усюди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в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Праці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у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Мистецтві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</a:t>
            </a:r>
          </a:p>
          <a:p>
            <a:pPr algn="ctr"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У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Будівництві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Мореплавстві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Астрономії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, У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Землеробстві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, і в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Машинобудівництві</a:t>
            </a:r>
            <a:r>
              <a:rPr lang="uk-UA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країні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пірамід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кутів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та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ромбів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Багато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залишили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нам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теорій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</a:t>
            </a:r>
          </a:p>
          <a:p>
            <a:pPr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Знання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древніших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Піфагора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і Фалеса</a:t>
            </a:r>
          </a:p>
          <a:p>
            <a:pPr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 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Продовжив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Архімед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І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цю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науку треба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розвивати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Як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геометрія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яку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ні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з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чим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не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порівняти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! </a:t>
            </a:r>
          </a:p>
        </p:txBody>
      </p:sp>
      <p:sp>
        <p:nvSpPr>
          <p:cNvPr id="6" name="Трапеция 5"/>
          <p:cNvSpPr/>
          <p:nvPr/>
        </p:nvSpPr>
        <p:spPr>
          <a:xfrm>
            <a:off x="5871258" y="5600700"/>
            <a:ext cx="1524000" cy="838200"/>
          </a:xfrm>
          <a:prstGeom prst="trapezoi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1168078" y="1371600"/>
            <a:ext cx="990600" cy="914400"/>
          </a:xfrm>
          <a:prstGeom prst="actionButtonBlank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извлечение 7"/>
          <p:cNvSpPr/>
          <p:nvPr/>
        </p:nvSpPr>
        <p:spPr>
          <a:xfrm>
            <a:off x="1423685" y="4962353"/>
            <a:ext cx="990600" cy="1000683"/>
          </a:xfrm>
          <a:prstGeom prst="flowChartExtra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данные 8"/>
          <p:cNvSpPr/>
          <p:nvPr/>
        </p:nvSpPr>
        <p:spPr>
          <a:xfrm>
            <a:off x="6129278" y="1627601"/>
            <a:ext cx="1600200" cy="765048"/>
          </a:xfrm>
          <a:prstGeom prst="flowChartInputOutp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62800" y="3495116"/>
            <a:ext cx="1600200" cy="838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62022" y="3457016"/>
            <a:ext cx="990600" cy="914400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страиваемая 12">
            <a:hlinkClick r:id="" action="ppaction://noaction" highlightClick="1"/>
          </p:cNvPr>
          <p:cNvSpPr/>
          <p:nvPr/>
        </p:nvSpPr>
        <p:spPr>
          <a:xfrm>
            <a:off x="3581400" y="5715000"/>
            <a:ext cx="990600" cy="723900"/>
          </a:xfrm>
          <a:prstGeom prst="actionButtonBlank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34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5000" y="533400"/>
            <a:ext cx="542687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uk-UA" sz="6600" dirty="0" smtClean="0"/>
              <a:t>Видатні вчені</a:t>
            </a:r>
            <a:endParaRPr lang="ru-RU" sz="66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" y="1622105"/>
            <a:ext cx="2183757" cy="311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775" y="3657600"/>
            <a:ext cx="4064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668" y="1479630"/>
            <a:ext cx="2131639" cy="306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C:\Users\Наталя\Downloads\buch_099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0" y="1495959"/>
            <a:ext cx="2573337" cy="2081376"/>
          </a:xfrm>
          <a:prstGeom prst="rect">
            <a:avLst/>
          </a:prstGeom>
          <a:noFill/>
        </p:spPr>
      </p:pic>
      <p:pic>
        <p:nvPicPr>
          <p:cNvPr id="7" name="Picture 3" descr="C:\Users\Наталя\Downloads\Vji2e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62018" y="4735607"/>
            <a:ext cx="1912937" cy="1912937"/>
          </a:xfrm>
          <a:prstGeom prst="rect">
            <a:avLst/>
          </a:prstGeom>
          <a:noFill/>
        </p:spPr>
      </p:pic>
      <p:pic>
        <p:nvPicPr>
          <p:cNvPr id="8" name="Picture 3" descr="C:\Users\Наталя\Downloads\140911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3045" y="5157486"/>
            <a:ext cx="1761066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500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19400" y="6096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7200" dirty="0"/>
              <a:t>Квадрат</a:t>
            </a:r>
            <a:endParaRPr lang="ru-RU" sz="1200" dirty="0"/>
          </a:p>
        </p:txBody>
      </p:sp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3733800" y="1802213"/>
            <a:ext cx="990600" cy="914400"/>
          </a:xfrm>
          <a:prstGeom prst="actionButtonBlank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7" descr="C:\Users\Наталя\Downloads\buch_09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838200"/>
            <a:ext cx="1562100" cy="1263463"/>
          </a:xfrm>
          <a:prstGeom prst="rect">
            <a:avLst/>
          </a:prstGeom>
          <a:noFill/>
        </p:spPr>
      </p:pic>
      <p:pic>
        <p:nvPicPr>
          <p:cNvPr id="6" name="Picture 2" descr="C:\Users\Наталя\Downloads\12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1400" y="519896"/>
            <a:ext cx="1574894" cy="1622618"/>
          </a:xfrm>
          <a:prstGeom prst="rect">
            <a:avLst/>
          </a:prstGeom>
          <a:noFill/>
        </p:spPr>
      </p:pic>
      <p:pic>
        <p:nvPicPr>
          <p:cNvPr id="7" name="Picture 4" descr="C:\Users\Наталя\Downloads\hello_html_698b9d2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4419600"/>
            <a:ext cx="1685824" cy="212985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30311" y="2620809"/>
            <a:ext cx="4572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uk-UA" sz="3600" dirty="0"/>
              <a:t> </a:t>
            </a:r>
            <a:r>
              <a:rPr lang="vi-VN" sz="3600" dirty="0"/>
              <a:t>Кв</a:t>
            </a:r>
            <a:r>
              <a:rPr lang="uk-UA" sz="3600" dirty="0"/>
              <a:t>а</a:t>
            </a:r>
            <a:r>
              <a:rPr lang="vi-VN" sz="3600" dirty="0"/>
              <a:t>дра́т</a:t>
            </a:r>
            <a:r>
              <a:rPr lang="vi-VN" sz="600" dirty="0"/>
              <a:t> </a:t>
            </a:r>
            <a:r>
              <a:rPr lang="vi-VN" sz="1400" dirty="0"/>
              <a:t>— </a:t>
            </a:r>
            <a:r>
              <a:rPr lang="vi-VN" sz="2000" dirty="0"/>
              <a:t>планіметрична фігура, чотирикутник, </a:t>
            </a:r>
            <a:endParaRPr lang="uk-UA" sz="2000" dirty="0"/>
          </a:p>
          <a:p>
            <a:pPr>
              <a:buNone/>
            </a:pPr>
            <a:r>
              <a:rPr lang="uk-UA" sz="2000" dirty="0"/>
              <a:t>  </a:t>
            </a:r>
            <a:r>
              <a:rPr lang="uk-UA" sz="2000" dirty="0" smtClean="0"/>
              <a:t>  </a:t>
            </a:r>
            <a:r>
              <a:rPr lang="vi-VN" sz="2000" dirty="0" smtClean="0"/>
              <a:t>у </a:t>
            </a:r>
            <a:r>
              <a:rPr lang="vi-VN" sz="2000" dirty="0"/>
              <a:t>якого всі сторони рівні і всі кути прямі. </a:t>
            </a:r>
            <a:br>
              <a:rPr lang="vi-VN" sz="2000" dirty="0"/>
            </a:br>
            <a:endParaRPr lang="ru-RU" sz="1400" dirty="0"/>
          </a:p>
        </p:txBody>
      </p:sp>
      <p:pic>
        <p:nvPicPr>
          <p:cNvPr id="11" name="Рисунок 10"/>
          <p:cNvPicPr/>
          <p:nvPr/>
        </p:nvPicPr>
        <p:blipFill>
          <a:blip r:embed="rId5"/>
          <a:stretch>
            <a:fillRect/>
          </a:stretch>
        </p:blipFill>
        <p:spPr>
          <a:xfrm>
            <a:off x="4656438" y="3898289"/>
            <a:ext cx="4476750" cy="295971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Выноска со стрелкой вправо 9"/>
          <p:cNvSpPr/>
          <p:nvPr/>
        </p:nvSpPr>
        <p:spPr>
          <a:xfrm>
            <a:off x="2171700" y="4419600"/>
            <a:ext cx="2484738" cy="1676400"/>
          </a:xfrm>
          <a:prstGeom prst="rightArrow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а</a:t>
            </a:r>
            <a:r>
              <a:rPr lang="uk-UA" dirty="0" smtClean="0"/>
              <a:t>=2см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713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Наталя\Downloads\Vji2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0087" y="315190"/>
            <a:ext cx="1912937" cy="1912937"/>
          </a:xfrm>
          <a:prstGeom prst="rect">
            <a:avLst/>
          </a:prstGeom>
          <a:noFill/>
        </p:spPr>
      </p:pic>
      <p:pic>
        <p:nvPicPr>
          <p:cNvPr id="6" name="Picture 6" descr="C:\Users\Наталя\Downloads\140911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80267"/>
            <a:ext cx="1738135" cy="1203325"/>
          </a:xfrm>
          <a:prstGeom prst="rect">
            <a:avLst/>
          </a:prstGeom>
          <a:noFill/>
        </p:spPr>
      </p:pic>
      <p:pic>
        <p:nvPicPr>
          <p:cNvPr id="7" name="Picture 5" descr="C:\Users\Наталя\Downloads\hello_html_698b9d2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535" y="4948962"/>
            <a:ext cx="1371600" cy="173287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286000" y="650933"/>
            <a:ext cx="441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4800" dirty="0"/>
              <a:t>Прямокутник</a:t>
            </a:r>
            <a:endParaRPr lang="uk-UA" sz="4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392" y="2100068"/>
            <a:ext cx="495111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vi-VN" sz="2000" dirty="0"/>
              <a:t>Прямоку́тник </a:t>
            </a:r>
            <a:r>
              <a:rPr lang="vi-VN" sz="1600" dirty="0"/>
              <a:t>— це чотирикутник, усі кути якого</a:t>
            </a:r>
            <a:r>
              <a:rPr lang="uk-UA" sz="1600" dirty="0"/>
              <a:t> </a:t>
            </a:r>
            <a:r>
              <a:rPr lang="vi-VN" sz="1600" dirty="0"/>
              <a:t>прямі</a:t>
            </a:r>
            <a:r>
              <a:rPr lang="uk-UA" sz="1600" dirty="0"/>
              <a:t>.</a:t>
            </a:r>
          </a:p>
          <a:p>
            <a:pPr>
              <a:buNone/>
            </a:pPr>
            <a:r>
              <a:rPr lang="uk-UA" sz="1600" dirty="0"/>
              <a:t>      </a:t>
            </a:r>
            <a:r>
              <a:rPr lang="vi-VN" sz="1600" dirty="0"/>
              <a:t> Протилежні сторони прямокутника рівні.</a:t>
            </a:r>
            <a:br>
              <a:rPr lang="vi-VN" sz="1600" dirty="0"/>
            </a:br>
            <a:r>
              <a:rPr lang="vi-VN" sz="3600" dirty="0"/>
              <a:t/>
            </a:r>
            <a:br>
              <a:rPr lang="vi-VN" sz="3600" dirty="0"/>
            </a:b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00400" y="1371600"/>
            <a:ext cx="1981200" cy="711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130" y="3885172"/>
            <a:ext cx="4035425" cy="22712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Выноска со стрелкой вправо 1"/>
          <p:cNvSpPr/>
          <p:nvPr/>
        </p:nvSpPr>
        <p:spPr>
          <a:xfrm>
            <a:off x="1198064" y="4222922"/>
            <a:ext cx="2918795" cy="990600"/>
          </a:xfrm>
          <a:prstGeom prst="rightArrow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а</a:t>
            </a:r>
            <a:r>
              <a:rPr lang="uk-UA" dirty="0" smtClean="0"/>
              <a:t>=9см</a:t>
            </a:r>
          </a:p>
          <a:p>
            <a:pPr algn="ctr"/>
            <a:r>
              <a:rPr lang="uk-UA" dirty="0"/>
              <a:t>в</a:t>
            </a:r>
            <a:r>
              <a:rPr lang="uk-UA" dirty="0" smtClean="0"/>
              <a:t>=8см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249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>
            <a:off x="3276600" y="1291542"/>
            <a:ext cx="1752600" cy="838200"/>
          </a:xfrm>
          <a:prstGeom prst="trapezoi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71800" y="493340"/>
            <a:ext cx="26732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dirty="0" smtClean="0"/>
              <a:t>Трапеція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951" y="2164753"/>
            <a:ext cx="4572000" cy="252376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1600" b="1" dirty="0" err="1" smtClean="0"/>
              <a:t>Трапецією</a:t>
            </a:r>
            <a:r>
              <a:rPr lang="ru-RU" sz="1600" dirty="0" smtClean="0"/>
              <a:t> </a:t>
            </a:r>
            <a:r>
              <a:rPr lang="ru-RU" sz="1600" dirty="0" err="1" smtClean="0"/>
              <a:t>називається-чотирикутник</a:t>
            </a:r>
            <a:r>
              <a:rPr lang="ru-RU" sz="1600" dirty="0"/>
              <a:t>, у </a:t>
            </a:r>
            <a:r>
              <a:rPr lang="ru-RU" sz="1600" dirty="0" err="1" smtClean="0"/>
              <a:t>якого</a:t>
            </a:r>
            <a:r>
              <a:rPr lang="en-US" sz="1600" dirty="0" smtClean="0"/>
              <a:t> </a:t>
            </a:r>
            <a:r>
              <a:rPr lang="uk-UA" sz="1600" dirty="0" smtClean="0"/>
              <a:t>дві сторони паралельні, а дві інші не паралельні</a:t>
            </a:r>
            <a:r>
              <a:rPr lang="en-US" sz="1600" dirty="0" smtClean="0"/>
              <a:t> </a:t>
            </a:r>
            <a:r>
              <a:rPr lang="ru-RU" sz="1600" dirty="0" smtClean="0"/>
              <a:t>.</a:t>
            </a:r>
            <a:r>
              <a:rPr lang="ru-RU" sz="1600" dirty="0" err="1" smtClean="0"/>
              <a:t>Трапеція</a:t>
            </a:r>
            <a:r>
              <a:rPr lang="ru-RU" sz="1600" dirty="0" smtClean="0"/>
              <a:t> </a:t>
            </a:r>
            <a:r>
              <a:rPr lang="ru-RU" sz="1600" dirty="0" err="1" smtClean="0"/>
              <a:t>буває</a:t>
            </a:r>
            <a:r>
              <a:rPr lang="ru-RU" sz="1600" dirty="0" smtClean="0"/>
              <a:t> </a:t>
            </a:r>
            <a:r>
              <a:rPr lang="ru-RU" sz="1600" dirty="0" err="1" smtClean="0"/>
              <a:t>прямокутна</a:t>
            </a:r>
            <a:r>
              <a:rPr lang="ru-RU" sz="1600" dirty="0" smtClean="0"/>
              <a:t> і </a:t>
            </a:r>
            <a:r>
              <a:rPr lang="ru-RU" sz="1600" dirty="0" err="1" smtClean="0"/>
              <a:t>рівнобедрена</a:t>
            </a:r>
            <a:r>
              <a:rPr lang="ru-RU" sz="1600" dirty="0" smtClean="0"/>
              <a:t>.</a:t>
            </a:r>
          </a:p>
          <a:p>
            <a:endParaRPr lang="uk-UA" sz="1600" dirty="0"/>
          </a:p>
          <a:p>
            <a:endParaRPr lang="uk-UA" sz="1600" dirty="0" smtClean="0"/>
          </a:p>
          <a:p>
            <a:endParaRPr lang="uk-UA" sz="1600" dirty="0"/>
          </a:p>
          <a:p>
            <a:r>
              <a:rPr lang="uk-UA" sz="1600" b="1" dirty="0" smtClean="0"/>
              <a:t>Висотою трапеції </a:t>
            </a:r>
            <a:r>
              <a:rPr lang="uk-UA" sz="1400" dirty="0" smtClean="0"/>
              <a:t>називається перпендикуляр</a:t>
            </a:r>
            <a:r>
              <a:rPr lang="ru-RU" sz="1400" dirty="0" smtClean="0"/>
              <a:t>,</a:t>
            </a:r>
          </a:p>
          <a:p>
            <a:r>
              <a:rPr lang="uk-UA" sz="1400" dirty="0" smtClean="0"/>
              <a:t>Проведений з точки однієї основи до прямої,</a:t>
            </a:r>
          </a:p>
          <a:p>
            <a:r>
              <a:rPr lang="uk-UA" sz="1400" dirty="0" smtClean="0"/>
              <a:t>Яка містить іншу основу.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21427" y="22860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err="1" smtClean="0"/>
              <a:t>Властивості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трапеції</a:t>
            </a:r>
            <a:endParaRPr lang="ru-RU" sz="1400" dirty="0" smtClean="0"/>
          </a:p>
          <a:p>
            <a:r>
              <a:rPr lang="ru-RU" sz="1400" dirty="0" smtClean="0"/>
              <a:t>Сума </a:t>
            </a:r>
            <a:r>
              <a:rPr lang="ru-RU" sz="1400" dirty="0" err="1" smtClean="0"/>
              <a:t>кутів</a:t>
            </a:r>
            <a:r>
              <a:rPr lang="ru-RU" sz="1400" dirty="0" smtClean="0"/>
              <a:t> </a:t>
            </a:r>
            <a:r>
              <a:rPr lang="ru-RU" sz="1400" dirty="0" err="1" smtClean="0"/>
              <a:t>трапеції</a:t>
            </a:r>
            <a:r>
              <a:rPr lang="ru-RU" sz="1400" dirty="0" smtClean="0"/>
              <a:t>, </a:t>
            </a:r>
            <a:r>
              <a:rPr lang="ru-RU" sz="1400" dirty="0" err="1" smtClean="0"/>
              <a:t>прилеглих</a:t>
            </a:r>
            <a:r>
              <a:rPr lang="ru-RU" sz="1400" dirty="0" smtClean="0"/>
              <a:t> до </a:t>
            </a:r>
            <a:r>
              <a:rPr lang="ru-RU" sz="1400" dirty="0" err="1" smtClean="0"/>
              <a:t>однієї</a:t>
            </a:r>
            <a:r>
              <a:rPr lang="ru-RU" sz="1400" dirty="0" smtClean="0"/>
              <a:t> </a:t>
            </a:r>
            <a:r>
              <a:rPr lang="ru-RU" sz="1400" dirty="0" err="1" smtClean="0"/>
              <a:t>бічної</a:t>
            </a:r>
            <a:r>
              <a:rPr lang="ru-RU" sz="1400" dirty="0" smtClean="0"/>
              <a:t> </a:t>
            </a:r>
            <a:r>
              <a:rPr lang="ru-RU" sz="1400" dirty="0" err="1" smtClean="0"/>
              <a:t>сторони</a:t>
            </a:r>
            <a:r>
              <a:rPr lang="ru-RU" sz="1400" dirty="0" smtClean="0"/>
              <a:t>, </a:t>
            </a:r>
            <a:r>
              <a:rPr lang="ru-RU" sz="1400" dirty="0" err="1" smtClean="0"/>
              <a:t>дорівнює</a:t>
            </a:r>
            <a:r>
              <a:rPr lang="ru-RU" sz="1400" dirty="0" smtClean="0"/>
              <a:t> 180°. У </a:t>
            </a:r>
            <a:r>
              <a:rPr lang="ru-RU" sz="1400" dirty="0" err="1" smtClean="0"/>
              <a:t>рівнобічної</a:t>
            </a:r>
            <a:r>
              <a:rPr lang="ru-RU" sz="1400" dirty="0" smtClean="0"/>
              <a:t> </a:t>
            </a:r>
            <a:r>
              <a:rPr lang="ru-RU" sz="1400" dirty="0" err="1" smtClean="0"/>
              <a:t>трапеції</a:t>
            </a:r>
            <a:r>
              <a:rPr lang="ru-RU" sz="1400" dirty="0" smtClean="0"/>
              <a:t> кути при </a:t>
            </a:r>
            <a:r>
              <a:rPr lang="ru-RU" sz="1400" dirty="0" err="1" smtClean="0"/>
              <a:t>кожній</a:t>
            </a:r>
            <a:r>
              <a:rPr lang="ru-RU" sz="1400" dirty="0" smtClean="0"/>
              <a:t> </a:t>
            </a:r>
            <a:r>
              <a:rPr lang="ru-RU" sz="1400" dirty="0" err="1" smtClean="0"/>
              <a:t>основі</a:t>
            </a:r>
            <a:r>
              <a:rPr lang="ru-RU" sz="1400" dirty="0" smtClean="0"/>
              <a:t> </a:t>
            </a:r>
            <a:r>
              <a:rPr lang="ru-RU" sz="1400" dirty="0" err="1" smtClean="0"/>
              <a:t>рівні</a:t>
            </a:r>
            <a:endParaRPr lang="ru-RU" sz="1400" dirty="0" smtClean="0"/>
          </a:p>
          <a:p>
            <a:endParaRPr lang="uk-UA" sz="1400" dirty="0" smtClean="0"/>
          </a:p>
          <a:p>
            <a:endParaRPr lang="uk-UA" sz="1400" dirty="0"/>
          </a:p>
          <a:p>
            <a:endParaRPr lang="ru-RU" sz="1400" dirty="0"/>
          </a:p>
          <a:p>
            <a:endParaRPr lang="ru-RU" sz="1400" dirty="0" smtClean="0"/>
          </a:p>
        </p:txBody>
      </p:sp>
      <p:pic>
        <p:nvPicPr>
          <p:cNvPr id="10" name="Picture 7" descr="C:\Users\Наталя\Downloads\12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5180966"/>
            <a:ext cx="1627710" cy="1677034"/>
          </a:xfrm>
          <a:prstGeom prst="rect">
            <a:avLst/>
          </a:prstGeom>
          <a:noFill/>
        </p:spPr>
      </p:pic>
      <p:pic>
        <p:nvPicPr>
          <p:cNvPr id="11" name="Picture 7" descr="C:\Users\Наталя\Downloads\buch_09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6119" y="277106"/>
            <a:ext cx="1918458" cy="1551694"/>
          </a:xfrm>
          <a:prstGeom prst="rect">
            <a:avLst/>
          </a:prstGeom>
          <a:noFill/>
        </p:spPr>
      </p:pic>
      <p:pic>
        <p:nvPicPr>
          <p:cNvPr id="12" name="Picture 2" descr="C:\Users\Наталя\Downloads\06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00603" y="-685800"/>
            <a:ext cx="1747345" cy="2667000"/>
          </a:xfrm>
          <a:prstGeom prst="rect">
            <a:avLst/>
          </a:prstGeom>
          <a:noFill/>
        </p:spPr>
      </p:pic>
      <p:pic>
        <p:nvPicPr>
          <p:cNvPr id="13" name="Рисунок 12"/>
          <p:cNvPicPr/>
          <p:nvPr/>
        </p:nvPicPr>
        <p:blipFill>
          <a:blip r:embed="rId6"/>
          <a:stretch>
            <a:fillRect/>
          </a:stretch>
        </p:blipFill>
        <p:spPr>
          <a:xfrm>
            <a:off x="55605" y="5482281"/>
            <a:ext cx="2839995" cy="13818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Рисунок 14"/>
          <p:cNvPicPr/>
          <p:nvPr/>
        </p:nvPicPr>
        <p:blipFill>
          <a:blip r:embed="rId7"/>
          <a:stretch>
            <a:fillRect/>
          </a:stretch>
        </p:blipFill>
        <p:spPr>
          <a:xfrm>
            <a:off x="3333083" y="5440061"/>
            <a:ext cx="3043584" cy="171243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Выноска со стрелкой вниз 4"/>
          <p:cNvSpPr/>
          <p:nvPr/>
        </p:nvSpPr>
        <p:spPr>
          <a:xfrm>
            <a:off x="296119" y="4688521"/>
            <a:ext cx="2980481" cy="793760"/>
          </a:xfrm>
          <a:prstGeom prst="downArrow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а</a:t>
            </a:r>
            <a:r>
              <a:rPr lang="uk-UA" dirty="0" smtClean="0"/>
              <a:t>=9см</a:t>
            </a:r>
            <a:r>
              <a:rPr lang="ru-RU" dirty="0" smtClean="0"/>
              <a:t>,в=1</a:t>
            </a:r>
            <a:r>
              <a:rPr lang="en-US" dirty="0" smtClean="0"/>
              <a:t>0</a:t>
            </a:r>
            <a:r>
              <a:rPr lang="ru-RU" dirty="0" smtClean="0"/>
              <a:t>см,</a:t>
            </a:r>
            <a:r>
              <a:rPr lang="en-US" dirty="0" smtClean="0"/>
              <a:t>h=</a:t>
            </a:r>
            <a:r>
              <a:rPr lang="uk-UA" dirty="0" smtClean="0"/>
              <a:t>12см</a:t>
            </a: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4152900" y="4688521"/>
            <a:ext cx="3047703" cy="793760"/>
          </a:xfrm>
          <a:prstGeom prst="downArrow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а</a:t>
            </a:r>
            <a:r>
              <a:rPr lang="uk-UA" dirty="0" smtClean="0"/>
              <a:t>=5,5см, в=</a:t>
            </a:r>
            <a:r>
              <a:rPr lang="en-US" dirty="0" smtClean="0"/>
              <a:t>6</a:t>
            </a:r>
            <a:r>
              <a:rPr lang="uk-UA" dirty="0" smtClean="0"/>
              <a:t>см, </a:t>
            </a:r>
            <a:r>
              <a:rPr lang="en-US" dirty="0" smtClean="0"/>
              <a:t>h=</a:t>
            </a:r>
            <a:r>
              <a:rPr lang="uk-UA" dirty="0" smtClean="0"/>
              <a:t>12см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313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/>
          <p:cNvSpPr/>
          <p:nvPr/>
        </p:nvSpPr>
        <p:spPr>
          <a:xfrm>
            <a:off x="3581400" y="1295400"/>
            <a:ext cx="1219200" cy="1143000"/>
          </a:xfrm>
          <a:prstGeom prst="flowChartConnector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301704" y="338839"/>
            <a:ext cx="208339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dirty="0" smtClean="0"/>
              <a:t>Коло</a:t>
            </a:r>
            <a:endParaRPr lang="ru-RU" sz="6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85900" y="2672196"/>
            <a:ext cx="6629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/>
              <a:t>Ко́ло</a:t>
            </a:r>
            <a:r>
              <a:rPr lang="vi-VN" sz="2400" dirty="0"/>
              <a:t> </a:t>
            </a:r>
            <a:r>
              <a:rPr lang="vi-VN" dirty="0"/>
              <a:t>—</a:t>
            </a:r>
            <a:r>
              <a:rPr lang="vi-VN" sz="2400" dirty="0"/>
              <a:t> </a:t>
            </a:r>
            <a:r>
              <a:rPr lang="uk-UA" dirty="0" smtClean="0"/>
              <a:t>геометричне місце точок площини</a:t>
            </a:r>
            <a:r>
              <a:rPr lang="vi-VN" dirty="0" smtClean="0"/>
              <a:t>,</a:t>
            </a:r>
            <a:r>
              <a:rPr lang="vi-VN" dirty="0"/>
              <a:t> </a:t>
            </a:r>
            <a:r>
              <a:rPr lang="uk-UA" dirty="0" smtClean="0"/>
              <a:t>відстань </a:t>
            </a:r>
            <a:r>
              <a:rPr lang="vi-VN" dirty="0" smtClean="0"/>
              <a:t>від </a:t>
            </a:r>
            <a:r>
              <a:rPr lang="vi-VN" dirty="0"/>
              <a:t>яких до заданої </a:t>
            </a:r>
            <a:r>
              <a:rPr lang="uk-UA" dirty="0" smtClean="0"/>
              <a:t>точки </a:t>
            </a:r>
            <a:r>
              <a:rPr lang="vi-VN" dirty="0" smtClean="0"/>
              <a:t>, </a:t>
            </a:r>
            <a:r>
              <a:rPr lang="vi-VN" dirty="0"/>
              <a:t>що називається </a:t>
            </a:r>
            <a:r>
              <a:rPr lang="uk-UA" dirty="0" smtClean="0"/>
              <a:t>центром кола</a:t>
            </a:r>
            <a:r>
              <a:rPr lang="vi-VN" dirty="0" smtClean="0"/>
              <a:t>, </a:t>
            </a:r>
            <a:r>
              <a:rPr lang="vi-VN" dirty="0"/>
              <a:t>є постійною величиною і дорівнює </a:t>
            </a:r>
            <a:r>
              <a:rPr lang="uk-UA" dirty="0" smtClean="0"/>
              <a:t>радіусу </a:t>
            </a:r>
            <a:r>
              <a:rPr lang="vi-VN" dirty="0"/>
              <a:t> кола</a:t>
            </a:r>
            <a:r>
              <a:rPr lang="vi-VN" sz="2400" dirty="0"/>
              <a:t>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-2849642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700" dirty="0"/>
              <a:t>Через три точки, </a:t>
            </a:r>
            <a:r>
              <a:rPr lang="ru-RU" sz="700" dirty="0" err="1"/>
              <a:t>що</a:t>
            </a:r>
            <a:r>
              <a:rPr lang="ru-RU" sz="700" dirty="0"/>
              <a:t> не лежать на </a:t>
            </a:r>
            <a:r>
              <a:rPr lang="ru-RU" sz="700" dirty="0" err="1"/>
              <a:t>одній</a:t>
            </a:r>
            <a:r>
              <a:rPr lang="ru-RU" sz="700" dirty="0"/>
              <a:t> </a:t>
            </a:r>
            <a:r>
              <a:rPr lang="ru-RU" sz="700" dirty="0" err="1"/>
              <a:t>прямій</a:t>
            </a:r>
            <a:r>
              <a:rPr lang="ru-RU" sz="700" dirty="0"/>
              <a:t>, </a:t>
            </a:r>
            <a:r>
              <a:rPr lang="ru-RU" sz="700" dirty="0" err="1"/>
              <a:t>можна</a:t>
            </a:r>
            <a:r>
              <a:rPr lang="ru-RU" sz="700" dirty="0"/>
              <a:t> провести коло, і до того ж </a:t>
            </a:r>
            <a:r>
              <a:rPr lang="ru-RU" sz="700" dirty="0" err="1"/>
              <a:t>тільки</a:t>
            </a:r>
            <a:r>
              <a:rPr lang="ru-RU" sz="700" dirty="0"/>
              <a:t> </a:t>
            </a:r>
            <a:r>
              <a:rPr lang="ru-RU" sz="700" dirty="0" err="1"/>
              <a:t>одне</a:t>
            </a:r>
            <a:r>
              <a:rPr lang="ru-RU" sz="700" dirty="0"/>
              <a:t>.</a:t>
            </a:r>
          </a:p>
          <a:p>
            <a:r>
              <a:rPr lang="ru-RU" sz="700" dirty="0"/>
              <a:t>Точка </a:t>
            </a:r>
            <a:r>
              <a:rPr lang="ru-RU" sz="700" dirty="0" err="1"/>
              <a:t>дотику</a:t>
            </a:r>
            <a:r>
              <a:rPr lang="ru-RU" sz="700" dirty="0"/>
              <a:t> </a:t>
            </a:r>
            <a:r>
              <a:rPr lang="ru-RU" sz="700" dirty="0" err="1"/>
              <a:t>двох</a:t>
            </a:r>
            <a:r>
              <a:rPr lang="ru-RU" sz="700" dirty="0"/>
              <a:t> </a:t>
            </a:r>
            <a:r>
              <a:rPr lang="ru-RU" sz="700" dirty="0" err="1"/>
              <a:t>кіл</a:t>
            </a:r>
            <a:r>
              <a:rPr lang="ru-RU" sz="700" dirty="0"/>
              <a:t> </a:t>
            </a:r>
            <a:r>
              <a:rPr lang="ru-RU" sz="700" dirty="0" err="1"/>
              <a:t>лежить</a:t>
            </a:r>
            <a:r>
              <a:rPr lang="ru-RU" sz="700" dirty="0"/>
              <a:t> на </a:t>
            </a:r>
            <a:r>
              <a:rPr lang="ru-RU" sz="700" dirty="0" err="1"/>
              <a:t>прямій</a:t>
            </a:r>
            <a:r>
              <a:rPr lang="ru-RU" sz="700" dirty="0"/>
              <a:t>, </a:t>
            </a:r>
            <a:r>
              <a:rPr lang="ru-RU" sz="700" dirty="0" err="1"/>
              <a:t>що</a:t>
            </a:r>
            <a:r>
              <a:rPr lang="ru-RU" sz="700" dirty="0"/>
              <a:t> проходить через </a:t>
            </a:r>
            <a:r>
              <a:rPr lang="ru-RU" sz="700" dirty="0" err="1"/>
              <a:t>їхні</a:t>
            </a:r>
            <a:r>
              <a:rPr lang="ru-RU" sz="700" dirty="0"/>
              <a:t> </a:t>
            </a:r>
            <a:r>
              <a:rPr lang="ru-RU" sz="700" dirty="0" err="1"/>
              <a:t>центри</a:t>
            </a:r>
            <a:r>
              <a:rPr lang="ru-RU" sz="700" dirty="0"/>
              <a:t>.</a:t>
            </a:r>
          </a:p>
          <a:p>
            <a:r>
              <a:rPr lang="ru-RU" sz="700" dirty="0" err="1">
                <a:hlinkClick r:id="rId2" tooltip="Ізопериметрична нерівність"/>
              </a:rPr>
              <a:t>Ізопериметрична</a:t>
            </a:r>
            <a:r>
              <a:rPr lang="ru-RU" sz="700" dirty="0">
                <a:hlinkClick r:id="rId2" tooltip="Ізопериметрична нерівність"/>
              </a:rPr>
              <a:t> </a:t>
            </a:r>
            <a:r>
              <a:rPr lang="ru-RU" sz="700" dirty="0" err="1">
                <a:hlinkClick r:id="rId2" tooltip="Ізопериметрична нерівність"/>
              </a:rPr>
              <a:t>нерівність</a:t>
            </a:r>
            <a:r>
              <a:rPr lang="ru-RU" sz="700" dirty="0"/>
              <a:t>: З </a:t>
            </a:r>
            <a:r>
              <a:rPr lang="ru-RU" sz="700" dirty="0" err="1"/>
              <a:t>усіх</a:t>
            </a:r>
            <a:r>
              <a:rPr lang="ru-RU" sz="700" dirty="0"/>
              <a:t> </a:t>
            </a:r>
            <a:r>
              <a:rPr lang="ru-RU" sz="700" dirty="0" err="1"/>
              <a:t>замкнутих</a:t>
            </a:r>
            <a:r>
              <a:rPr lang="ru-RU" sz="700" dirty="0"/>
              <a:t> </a:t>
            </a:r>
            <a:r>
              <a:rPr lang="ru-RU" sz="700" dirty="0" err="1"/>
              <a:t>кривих</a:t>
            </a:r>
            <a:r>
              <a:rPr lang="ru-RU" sz="700" dirty="0"/>
              <a:t> </a:t>
            </a:r>
            <a:r>
              <a:rPr lang="ru-RU" sz="700" dirty="0" err="1"/>
              <a:t>даної</a:t>
            </a:r>
            <a:r>
              <a:rPr lang="ru-RU" sz="700" dirty="0"/>
              <a:t> </a:t>
            </a:r>
            <a:r>
              <a:rPr lang="ru-RU" sz="700" dirty="0" err="1"/>
              <a:t>довжини</a:t>
            </a:r>
            <a:r>
              <a:rPr lang="ru-RU" sz="700" dirty="0"/>
              <a:t> коло </a:t>
            </a:r>
            <a:r>
              <a:rPr lang="ru-RU" sz="700" dirty="0" err="1"/>
              <a:t>обмежує</a:t>
            </a:r>
            <a:r>
              <a:rPr lang="ru-RU" sz="700" dirty="0"/>
              <a:t> область </a:t>
            </a:r>
            <a:r>
              <a:rPr lang="ru-RU" sz="700" dirty="0" err="1"/>
              <a:t>максимальної</a:t>
            </a:r>
            <a:r>
              <a:rPr lang="ru-RU" sz="700" dirty="0"/>
              <a:t> </a:t>
            </a:r>
            <a:r>
              <a:rPr lang="ru-RU" sz="700" dirty="0" err="1"/>
              <a:t>площі</a:t>
            </a:r>
            <a:r>
              <a:rPr lang="ru-RU" sz="700" dirty="0"/>
              <a:t>.</a:t>
            </a:r>
          </a:p>
          <a:p>
            <a:r>
              <a:rPr lang="ru-RU" sz="700" dirty="0" err="1"/>
              <a:t>Вписаний</a:t>
            </a:r>
            <a:r>
              <a:rPr lang="ru-RU" sz="700" dirty="0"/>
              <a:t> кут </a:t>
            </a:r>
            <a:r>
              <a:rPr lang="ru-RU" sz="700" dirty="0" err="1"/>
              <a:t>або</a:t>
            </a:r>
            <a:r>
              <a:rPr lang="ru-RU" sz="700" dirty="0"/>
              <a:t> </a:t>
            </a:r>
            <a:r>
              <a:rPr lang="ru-RU" sz="700" dirty="0" err="1"/>
              <a:t>дорівнює</a:t>
            </a:r>
            <a:r>
              <a:rPr lang="ru-RU" sz="700" dirty="0"/>
              <a:t> </a:t>
            </a:r>
            <a:r>
              <a:rPr lang="ru-RU" sz="700" dirty="0" err="1"/>
              <a:t>половині</a:t>
            </a:r>
            <a:r>
              <a:rPr lang="ru-RU" sz="700" dirty="0"/>
              <a:t> центрального кута, </a:t>
            </a:r>
            <a:r>
              <a:rPr lang="ru-RU" sz="700" dirty="0" err="1"/>
              <a:t>що</a:t>
            </a:r>
            <a:r>
              <a:rPr lang="ru-RU" sz="700" dirty="0"/>
              <a:t> </a:t>
            </a:r>
            <a:r>
              <a:rPr lang="ru-RU" sz="700" dirty="0" err="1"/>
              <a:t>спирається</a:t>
            </a:r>
            <a:r>
              <a:rPr lang="ru-RU" sz="700" dirty="0"/>
              <a:t> на </a:t>
            </a:r>
            <a:r>
              <a:rPr lang="ru-RU" sz="700" dirty="0" err="1"/>
              <a:t>його</a:t>
            </a:r>
            <a:r>
              <a:rPr lang="ru-RU" sz="700" dirty="0"/>
              <a:t> дугу, </a:t>
            </a:r>
            <a:r>
              <a:rPr lang="ru-RU" sz="700" dirty="0" err="1"/>
              <a:t>або</a:t>
            </a:r>
            <a:r>
              <a:rPr lang="ru-RU" sz="700" dirty="0"/>
              <a:t> </a:t>
            </a:r>
            <a:r>
              <a:rPr lang="ru-RU" sz="700" dirty="0" err="1"/>
              <a:t>доповнює</a:t>
            </a:r>
            <a:r>
              <a:rPr lang="ru-RU" sz="700" dirty="0"/>
              <a:t> половину </a:t>
            </a:r>
            <a:r>
              <a:rPr lang="ru-RU" sz="700" dirty="0" err="1"/>
              <a:t>цього</a:t>
            </a:r>
            <a:r>
              <a:rPr lang="ru-RU" sz="700" dirty="0"/>
              <a:t> кута до 180 °.</a:t>
            </a:r>
          </a:p>
          <a:p>
            <a:pPr lvl="1"/>
            <a:r>
              <a:rPr lang="ru-RU" sz="700" dirty="0"/>
              <a:t>Два </a:t>
            </a:r>
            <a:r>
              <a:rPr lang="ru-RU" sz="700" dirty="0" err="1"/>
              <a:t>вписаних</a:t>
            </a:r>
            <a:r>
              <a:rPr lang="ru-RU" sz="700" dirty="0"/>
              <a:t> кути, </a:t>
            </a:r>
            <a:r>
              <a:rPr lang="ru-RU" sz="700" dirty="0" err="1"/>
              <a:t>що</a:t>
            </a:r>
            <a:r>
              <a:rPr lang="ru-RU" sz="700" dirty="0"/>
              <a:t> </a:t>
            </a:r>
            <a:r>
              <a:rPr lang="ru-RU" sz="700" dirty="0" err="1"/>
              <a:t>спираються</a:t>
            </a:r>
            <a:r>
              <a:rPr lang="ru-RU" sz="700" dirty="0"/>
              <a:t> на одну й ту ж дугу, </a:t>
            </a:r>
            <a:r>
              <a:rPr lang="ru-RU" sz="700" dirty="0" err="1"/>
              <a:t>рівні</a:t>
            </a:r>
            <a:r>
              <a:rPr lang="ru-RU" sz="700" dirty="0"/>
              <a:t>.</a:t>
            </a:r>
          </a:p>
          <a:p>
            <a:pPr lvl="1"/>
            <a:r>
              <a:rPr lang="ru-RU" sz="700" dirty="0" err="1"/>
              <a:t>Вписаний</a:t>
            </a:r>
            <a:r>
              <a:rPr lang="ru-RU" sz="700" dirty="0"/>
              <a:t> кут, </a:t>
            </a:r>
            <a:r>
              <a:rPr lang="ru-RU" sz="700" dirty="0" err="1"/>
              <a:t>що</a:t>
            </a:r>
            <a:r>
              <a:rPr lang="ru-RU" sz="700" dirty="0"/>
              <a:t> </a:t>
            </a:r>
            <a:r>
              <a:rPr lang="ru-RU" sz="700" dirty="0" err="1"/>
              <a:t>спирається</a:t>
            </a:r>
            <a:r>
              <a:rPr lang="ru-RU" sz="700" dirty="0"/>
              <a:t> на дугу </a:t>
            </a:r>
            <a:r>
              <a:rPr lang="ru-RU" sz="700" dirty="0" err="1"/>
              <a:t>довжиною</a:t>
            </a:r>
            <a:r>
              <a:rPr lang="ru-RU" sz="700" dirty="0"/>
              <a:t> в половину кола </a:t>
            </a:r>
            <a:r>
              <a:rPr lang="ru-RU" sz="700" dirty="0" err="1"/>
              <a:t>дорівнює</a:t>
            </a:r>
            <a:r>
              <a:rPr lang="ru-RU" sz="700" dirty="0"/>
              <a:t> 90°.</a:t>
            </a:r>
          </a:p>
          <a:p>
            <a:r>
              <a:rPr lang="ru-RU" sz="700" dirty="0"/>
              <a:t>Кут </a:t>
            </a:r>
            <a:r>
              <a:rPr lang="ru-RU" sz="700" dirty="0" err="1"/>
              <a:t>між</a:t>
            </a:r>
            <a:r>
              <a:rPr lang="ru-RU" sz="700" dirty="0"/>
              <a:t> </a:t>
            </a:r>
            <a:r>
              <a:rPr lang="ru-RU" sz="700" dirty="0" err="1"/>
              <a:t>двома</a:t>
            </a:r>
            <a:r>
              <a:rPr lang="ru-RU" sz="700" dirty="0"/>
              <a:t> </a:t>
            </a:r>
            <a:r>
              <a:rPr lang="ru-RU" sz="700" dirty="0" err="1"/>
              <a:t>січними</a:t>
            </a:r>
            <a:r>
              <a:rPr lang="ru-RU" sz="700" dirty="0"/>
              <a:t>, </a:t>
            </a:r>
            <a:r>
              <a:rPr lang="ru-RU" sz="700" dirty="0" err="1"/>
              <a:t>проведеними</a:t>
            </a:r>
            <a:r>
              <a:rPr lang="ru-RU" sz="700" dirty="0"/>
              <a:t> з точки, </a:t>
            </a:r>
            <a:r>
              <a:rPr lang="ru-RU" sz="700" dirty="0" err="1"/>
              <a:t>що</a:t>
            </a:r>
            <a:r>
              <a:rPr lang="ru-RU" sz="700" dirty="0"/>
              <a:t> </a:t>
            </a:r>
            <a:r>
              <a:rPr lang="ru-RU" sz="700" dirty="0" err="1"/>
              <a:t>лежить</a:t>
            </a:r>
            <a:r>
              <a:rPr lang="ru-RU" sz="700" dirty="0"/>
              <a:t> поза колом </a:t>
            </a:r>
            <a:r>
              <a:rPr lang="ru-RU" sz="700" dirty="0" err="1"/>
              <a:t>дорівнює</a:t>
            </a:r>
            <a:r>
              <a:rPr lang="ru-RU" sz="700" dirty="0"/>
              <a:t> </a:t>
            </a:r>
            <a:r>
              <a:rPr lang="ru-RU" sz="700" dirty="0" err="1"/>
              <a:t>піврізниці</a:t>
            </a:r>
            <a:r>
              <a:rPr lang="ru-RU" sz="700" dirty="0"/>
              <a:t> </a:t>
            </a:r>
            <a:r>
              <a:rPr lang="ru-RU" sz="700" dirty="0" err="1"/>
              <a:t>мір</a:t>
            </a:r>
            <a:r>
              <a:rPr lang="ru-RU" sz="700" dirty="0"/>
              <a:t> дуг, </a:t>
            </a:r>
            <a:r>
              <a:rPr lang="ru-RU" sz="700" dirty="0" err="1"/>
              <a:t>що</a:t>
            </a:r>
            <a:r>
              <a:rPr lang="ru-RU" sz="700" dirty="0"/>
              <a:t> лежать </a:t>
            </a:r>
            <a:r>
              <a:rPr lang="ru-RU" sz="700" dirty="0" err="1"/>
              <a:t>між</a:t>
            </a:r>
            <a:r>
              <a:rPr lang="ru-RU" sz="700" dirty="0"/>
              <a:t> </a:t>
            </a:r>
            <a:r>
              <a:rPr lang="ru-RU" sz="700" dirty="0" err="1"/>
              <a:t>січними</a:t>
            </a:r>
            <a:r>
              <a:rPr lang="ru-RU" sz="700" dirty="0"/>
              <a:t>.</a:t>
            </a:r>
          </a:p>
          <a:p>
            <a:r>
              <a:rPr lang="ru-RU" sz="700" dirty="0"/>
              <a:t>Кут </a:t>
            </a:r>
            <a:r>
              <a:rPr lang="ru-RU" sz="700" dirty="0" err="1"/>
              <a:t>між</a:t>
            </a:r>
            <a:r>
              <a:rPr lang="ru-RU" sz="700" dirty="0"/>
              <a:t> хордами, </a:t>
            </a:r>
            <a:r>
              <a:rPr lang="ru-RU" sz="700" dirty="0" err="1"/>
              <a:t>що</a:t>
            </a:r>
            <a:r>
              <a:rPr lang="ru-RU" sz="700" dirty="0"/>
              <a:t> </a:t>
            </a:r>
            <a:r>
              <a:rPr lang="ru-RU" sz="700" dirty="0" err="1"/>
              <a:t>перетинаються</a:t>
            </a:r>
            <a:r>
              <a:rPr lang="ru-RU" sz="700" dirty="0"/>
              <a:t> </a:t>
            </a:r>
            <a:r>
              <a:rPr lang="ru-RU" sz="700" dirty="0" err="1"/>
              <a:t>дорівнює</a:t>
            </a:r>
            <a:r>
              <a:rPr lang="ru-RU" sz="700" dirty="0"/>
              <a:t> </a:t>
            </a:r>
            <a:r>
              <a:rPr lang="ru-RU" sz="700" dirty="0" err="1"/>
              <a:t>півсумі</a:t>
            </a:r>
            <a:r>
              <a:rPr lang="ru-RU" sz="700" dirty="0"/>
              <a:t> </a:t>
            </a:r>
            <a:r>
              <a:rPr lang="ru-RU" sz="700" dirty="0" err="1"/>
              <a:t>мір</a:t>
            </a:r>
            <a:r>
              <a:rPr lang="ru-RU" sz="700" dirty="0"/>
              <a:t> дуги, </a:t>
            </a:r>
            <a:r>
              <a:rPr lang="ru-RU" sz="700" dirty="0" err="1"/>
              <a:t>що</a:t>
            </a:r>
            <a:r>
              <a:rPr lang="ru-RU" sz="700" dirty="0"/>
              <a:t> </a:t>
            </a:r>
            <a:r>
              <a:rPr lang="ru-RU" sz="700" dirty="0" err="1"/>
              <a:t>лежить</a:t>
            </a:r>
            <a:r>
              <a:rPr lang="ru-RU" sz="700" dirty="0"/>
              <a:t> у </a:t>
            </a:r>
            <a:r>
              <a:rPr lang="ru-RU" sz="700" dirty="0" err="1"/>
              <a:t>куті</a:t>
            </a:r>
            <a:r>
              <a:rPr lang="ru-RU" sz="700" dirty="0"/>
              <a:t> і дуги </a:t>
            </a:r>
            <a:r>
              <a:rPr lang="ru-RU" sz="700" dirty="0" err="1"/>
              <a:t>навпроти</a:t>
            </a:r>
            <a:r>
              <a:rPr lang="ru-RU" sz="700" dirty="0"/>
              <a:t> </a:t>
            </a:r>
            <a:r>
              <a:rPr lang="ru-RU" sz="700" dirty="0" err="1"/>
              <a:t>неї</a:t>
            </a:r>
            <a:r>
              <a:rPr lang="ru-RU" sz="700" dirty="0"/>
              <a:t>.</a:t>
            </a:r>
          </a:p>
          <a:p>
            <a:r>
              <a:rPr lang="ru-RU" sz="700" dirty="0"/>
              <a:t>Кут </a:t>
            </a:r>
            <a:r>
              <a:rPr lang="ru-RU" sz="700" dirty="0" err="1"/>
              <a:t>між</a:t>
            </a:r>
            <a:r>
              <a:rPr lang="ru-RU" sz="700" dirty="0"/>
              <a:t> </a:t>
            </a:r>
            <a:r>
              <a:rPr lang="ru-RU" sz="700" dirty="0" err="1"/>
              <a:t>дотичною</a:t>
            </a:r>
            <a:r>
              <a:rPr lang="ru-RU" sz="700" dirty="0"/>
              <a:t> та хордою </a:t>
            </a:r>
            <a:r>
              <a:rPr lang="ru-RU" sz="700" dirty="0" err="1"/>
              <a:t>дорівнює</a:t>
            </a:r>
            <a:r>
              <a:rPr lang="ru-RU" sz="700" dirty="0"/>
              <a:t> </a:t>
            </a:r>
            <a:r>
              <a:rPr lang="ru-RU" sz="700" dirty="0" err="1"/>
              <a:t>половині</a:t>
            </a:r>
            <a:r>
              <a:rPr lang="ru-RU" sz="700" dirty="0"/>
              <a:t> </a:t>
            </a:r>
            <a:r>
              <a:rPr lang="ru-RU" sz="700" dirty="0" err="1"/>
              <a:t>градусної</a:t>
            </a:r>
            <a:r>
              <a:rPr lang="ru-RU" sz="700" dirty="0"/>
              <a:t> </a:t>
            </a:r>
            <a:r>
              <a:rPr lang="ru-RU" sz="700" dirty="0" err="1"/>
              <a:t>міри</a:t>
            </a:r>
            <a:r>
              <a:rPr lang="ru-RU" sz="700" dirty="0"/>
              <a:t> дуги, </a:t>
            </a:r>
            <a:r>
              <a:rPr lang="ru-RU" sz="700" dirty="0" err="1"/>
              <a:t>що</a:t>
            </a:r>
            <a:r>
              <a:rPr lang="ru-RU" sz="700" dirty="0"/>
              <a:t> </a:t>
            </a:r>
            <a:r>
              <a:rPr lang="ru-RU" sz="700" dirty="0" err="1"/>
              <a:t>стягується</a:t>
            </a:r>
            <a:r>
              <a:rPr lang="ru-RU" sz="700" dirty="0"/>
              <a:t> хордою.</a:t>
            </a:r>
          </a:p>
          <a:p>
            <a:r>
              <a:rPr lang="ru-RU" sz="700" dirty="0" err="1"/>
              <a:t>Відрізки</a:t>
            </a:r>
            <a:r>
              <a:rPr lang="ru-RU" sz="700" dirty="0"/>
              <a:t> </a:t>
            </a:r>
            <a:r>
              <a:rPr lang="ru-RU" sz="700" dirty="0" err="1"/>
              <a:t>дотичних</a:t>
            </a:r>
            <a:r>
              <a:rPr lang="ru-RU" sz="700" dirty="0"/>
              <a:t> до кола, </a:t>
            </a:r>
            <a:r>
              <a:rPr lang="ru-RU" sz="700" dirty="0" err="1"/>
              <a:t>проведених</a:t>
            </a:r>
            <a:r>
              <a:rPr lang="ru-RU" sz="700" dirty="0"/>
              <a:t> з </a:t>
            </a:r>
            <a:r>
              <a:rPr lang="ru-RU" sz="700" dirty="0" err="1"/>
              <a:t>однієї</a:t>
            </a:r>
            <a:r>
              <a:rPr lang="ru-RU" sz="700" dirty="0"/>
              <a:t> точки, </a:t>
            </a:r>
            <a:r>
              <a:rPr lang="ru-RU" sz="700" dirty="0" err="1"/>
              <a:t>рівні</a:t>
            </a:r>
            <a:r>
              <a:rPr lang="ru-RU" sz="700" dirty="0"/>
              <a:t> й </a:t>
            </a:r>
            <a:r>
              <a:rPr lang="ru-RU" sz="700" dirty="0" err="1"/>
              <a:t>утворюють</a:t>
            </a:r>
            <a:r>
              <a:rPr lang="ru-RU" sz="700" dirty="0"/>
              <a:t> </a:t>
            </a:r>
            <a:r>
              <a:rPr lang="ru-RU" sz="700" dirty="0" err="1"/>
              <a:t>рівні</a:t>
            </a:r>
            <a:r>
              <a:rPr lang="ru-RU" sz="700" dirty="0"/>
              <a:t> кути з прямою, </a:t>
            </a:r>
            <a:r>
              <a:rPr lang="ru-RU" sz="700" dirty="0" err="1"/>
              <a:t>що</a:t>
            </a:r>
            <a:r>
              <a:rPr lang="ru-RU" sz="700" dirty="0"/>
              <a:t> проходить через </a:t>
            </a:r>
            <a:r>
              <a:rPr lang="ru-RU" sz="700" dirty="0" err="1"/>
              <a:t>цю</a:t>
            </a:r>
            <a:r>
              <a:rPr lang="ru-RU" sz="700" dirty="0"/>
              <a:t> точку і центр кола.</a:t>
            </a:r>
          </a:p>
          <a:p>
            <a:r>
              <a:rPr lang="ru-RU" sz="700" dirty="0"/>
              <a:t>При </a:t>
            </a:r>
            <a:r>
              <a:rPr lang="ru-RU" sz="700" dirty="0" err="1"/>
              <a:t>перетині</a:t>
            </a:r>
            <a:r>
              <a:rPr lang="ru-RU" sz="700" dirty="0"/>
              <a:t> </a:t>
            </a:r>
            <a:r>
              <a:rPr lang="ru-RU" sz="700" dirty="0" err="1"/>
              <a:t>двох</a:t>
            </a:r>
            <a:r>
              <a:rPr lang="ru-RU" sz="700" dirty="0"/>
              <a:t> хорд </a:t>
            </a:r>
            <a:r>
              <a:rPr lang="ru-RU" sz="700" dirty="0" err="1"/>
              <a:t>добуток</a:t>
            </a:r>
            <a:r>
              <a:rPr lang="ru-RU" sz="700" dirty="0"/>
              <a:t> </a:t>
            </a:r>
            <a:r>
              <a:rPr lang="ru-RU" sz="700" dirty="0" err="1"/>
              <a:t>відрізків</a:t>
            </a:r>
            <a:r>
              <a:rPr lang="ru-RU" sz="700" dirty="0"/>
              <a:t>, на </a:t>
            </a:r>
            <a:r>
              <a:rPr lang="ru-RU" sz="700" dirty="0" err="1"/>
              <a:t>які</a:t>
            </a:r>
            <a:r>
              <a:rPr lang="ru-RU" sz="700" dirty="0"/>
              <a:t> </a:t>
            </a:r>
            <a:r>
              <a:rPr lang="ru-RU" sz="700" dirty="0" err="1"/>
              <a:t>ділиться</a:t>
            </a:r>
            <a:r>
              <a:rPr lang="ru-RU" sz="700" dirty="0"/>
              <a:t> одна з них точкою </a:t>
            </a:r>
            <a:r>
              <a:rPr lang="ru-RU" sz="700" dirty="0" err="1"/>
              <a:t>перетину</a:t>
            </a:r>
            <a:r>
              <a:rPr lang="ru-RU" sz="700" dirty="0"/>
              <a:t>, </a:t>
            </a:r>
            <a:r>
              <a:rPr lang="ru-RU" sz="700" dirty="0" err="1"/>
              <a:t>дорівнює</a:t>
            </a:r>
            <a:r>
              <a:rPr lang="ru-RU" sz="700" dirty="0"/>
              <a:t> </a:t>
            </a:r>
            <a:r>
              <a:rPr lang="ru-RU" sz="700" dirty="0" err="1"/>
              <a:t>добутку</a:t>
            </a:r>
            <a:r>
              <a:rPr lang="ru-RU" sz="700" dirty="0"/>
              <a:t> </a:t>
            </a:r>
            <a:r>
              <a:rPr lang="ru-RU" sz="700" dirty="0" err="1"/>
              <a:t>відрізків</a:t>
            </a:r>
            <a:r>
              <a:rPr lang="ru-RU" sz="700" dirty="0"/>
              <a:t> на </a:t>
            </a:r>
            <a:r>
              <a:rPr lang="ru-RU" sz="700" dirty="0" err="1"/>
              <a:t>які</a:t>
            </a:r>
            <a:r>
              <a:rPr lang="ru-RU" sz="700" dirty="0"/>
              <a:t> </a:t>
            </a:r>
            <a:r>
              <a:rPr lang="ru-RU" sz="700" dirty="0" err="1"/>
              <a:t>ділиться</a:t>
            </a:r>
            <a:r>
              <a:rPr lang="ru-RU" sz="700" dirty="0"/>
              <a:t> </a:t>
            </a:r>
            <a:r>
              <a:rPr lang="ru-RU" sz="700" dirty="0" err="1"/>
              <a:t>інша</a:t>
            </a:r>
            <a:r>
              <a:rPr lang="ru-RU" sz="700" dirty="0"/>
              <a:t>.</a:t>
            </a:r>
          </a:p>
          <a:p>
            <a:r>
              <a:rPr lang="ru-RU" sz="700" dirty="0" err="1"/>
              <a:t>Добуток</a:t>
            </a:r>
            <a:r>
              <a:rPr lang="ru-RU" sz="700" dirty="0"/>
              <a:t> </a:t>
            </a:r>
            <a:r>
              <a:rPr lang="ru-RU" sz="700" dirty="0" err="1"/>
              <a:t>довжин</a:t>
            </a:r>
            <a:r>
              <a:rPr lang="ru-RU" sz="700" dirty="0"/>
              <a:t> </a:t>
            </a:r>
            <a:r>
              <a:rPr lang="ru-RU" sz="700" dirty="0" err="1"/>
              <a:t>відстаней</a:t>
            </a:r>
            <a:r>
              <a:rPr lang="ru-RU" sz="700" dirty="0"/>
              <a:t> </a:t>
            </a:r>
            <a:r>
              <a:rPr lang="ru-RU" sz="700" dirty="0" err="1"/>
              <a:t>від</a:t>
            </a:r>
            <a:r>
              <a:rPr lang="ru-RU" sz="700" dirty="0"/>
              <a:t> </a:t>
            </a:r>
            <a:r>
              <a:rPr lang="ru-RU" sz="700" dirty="0" err="1"/>
              <a:t>обраної</a:t>
            </a:r>
            <a:r>
              <a:rPr lang="ru-RU" sz="700" dirty="0"/>
              <a:t> точки до </a:t>
            </a:r>
            <a:r>
              <a:rPr lang="ru-RU" sz="700" dirty="0" err="1"/>
              <a:t>двох</a:t>
            </a:r>
            <a:r>
              <a:rPr lang="ru-RU" sz="700" dirty="0"/>
              <a:t> </a:t>
            </a:r>
            <a:r>
              <a:rPr lang="ru-RU" sz="700" dirty="0" err="1"/>
              <a:t>точок</a:t>
            </a:r>
            <a:r>
              <a:rPr lang="ru-RU" sz="700" dirty="0"/>
              <a:t> </a:t>
            </a:r>
            <a:r>
              <a:rPr lang="ru-RU" sz="700" dirty="0" err="1"/>
              <a:t>перетину</a:t>
            </a:r>
            <a:r>
              <a:rPr lang="ru-RU" sz="700" dirty="0"/>
              <a:t> кола та </a:t>
            </a:r>
            <a:r>
              <a:rPr lang="ru-RU" sz="700" dirty="0" err="1"/>
              <a:t>січної</a:t>
            </a:r>
            <a:r>
              <a:rPr lang="ru-RU" sz="700" dirty="0"/>
              <a:t>, </a:t>
            </a:r>
            <a:r>
              <a:rPr lang="ru-RU" sz="700" dirty="0" err="1"/>
              <a:t>що</a:t>
            </a:r>
            <a:r>
              <a:rPr lang="ru-RU" sz="700" dirty="0"/>
              <a:t> проходить через </a:t>
            </a:r>
            <a:r>
              <a:rPr lang="ru-RU" sz="700" dirty="0" err="1"/>
              <a:t>обрану</a:t>
            </a:r>
            <a:r>
              <a:rPr lang="ru-RU" sz="700" dirty="0"/>
              <a:t> точку, не </a:t>
            </a:r>
            <a:r>
              <a:rPr lang="ru-RU" sz="700" dirty="0" err="1"/>
              <a:t>залежить</a:t>
            </a:r>
            <a:r>
              <a:rPr lang="ru-RU" sz="700" dirty="0"/>
              <a:t> </a:t>
            </a:r>
            <a:r>
              <a:rPr lang="ru-RU" sz="700" dirty="0" err="1"/>
              <a:t>від</a:t>
            </a:r>
            <a:r>
              <a:rPr lang="ru-RU" sz="700" dirty="0"/>
              <a:t> </a:t>
            </a:r>
            <a:r>
              <a:rPr lang="ru-RU" sz="700" dirty="0" err="1"/>
              <a:t>вибору</a:t>
            </a:r>
            <a:r>
              <a:rPr lang="ru-RU" sz="700" dirty="0"/>
              <a:t> </a:t>
            </a:r>
            <a:r>
              <a:rPr lang="ru-RU" sz="700" dirty="0" err="1"/>
              <a:t>січної</a:t>
            </a:r>
            <a:r>
              <a:rPr lang="ru-RU" sz="700" dirty="0"/>
              <a:t> і </a:t>
            </a:r>
            <a:r>
              <a:rPr lang="ru-RU" sz="700" dirty="0" err="1"/>
              <a:t>дорівнює</a:t>
            </a:r>
            <a:r>
              <a:rPr lang="ru-RU" sz="700" dirty="0"/>
              <a:t> </a:t>
            </a:r>
            <a:r>
              <a:rPr lang="ru-RU" sz="700" dirty="0" err="1"/>
              <a:t>абсолютній</a:t>
            </a:r>
            <a:r>
              <a:rPr lang="ru-RU" sz="700" dirty="0"/>
              <a:t> </a:t>
            </a:r>
            <a:r>
              <a:rPr lang="ru-RU" sz="700" dirty="0" err="1"/>
              <a:t>величині</a:t>
            </a:r>
            <a:r>
              <a:rPr lang="ru-RU" sz="700" dirty="0"/>
              <a:t> </a:t>
            </a:r>
            <a:r>
              <a:rPr lang="ru-RU" sz="700" dirty="0" err="1">
                <a:hlinkClick r:id="rId3" tooltip="Ступінь точки відносно кола (ще не написана)"/>
              </a:rPr>
              <a:t>ступені</a:t>
            </a:r>
            <a:r>
              <a:rPr lang="ru-RU" sz="700" dirty="0">
                <a:hlinkClick r:id="rId3" tooltip="Ступінь точки відносно кола (ще не написана)"/>
              </a:rPr>
              <a:t> точки </a:t>
            </a:r>
            <a:r>
              <a:rPr lang="ru-RU" sz="700" dirty="0" err="1">
                <a:hlinkClick r:id="rId3" tooltip="Ступінь точки відносно кола (ще не написана)"/>
              </a:rPr>
              <a:t>відносно</a:t>
            </a:r>
            <a:r>
              <a:rPr lang="ru-RU" sz="700" dirty="0">
                <a:hlinkClick r:id="rId3" tooltip="Ступінь точки відносно кола (ще не написана)"/>
              </a:rPr>
              <a:t> кола</a:t>
            </a:r>
            <a:r>
              <a:rPr lang="ru-RU" sz="700" dirty="0"/>
              <a:t>.</a:t>
            </a:r>
          </a:p>
          <a:p>
            <a:pPr lvl="1"/>
            <a:r>
              <a:rPr lang="ru-RU" sz="700" dirty="0"/>
              <a:t>Квадрат </a:t>
            </a:r>
            <a:r>
              <a:rPr lang="ru-RU" sz="700" dirty="0" err="1"/>
              <a:t>довжини</a:t>
            </a:r>
            <a:r>
              <a:rPr lang="ru-RU" sz="700" dirty="0"/>
              <a:t> </a:t>
            </a:r>
            <a:r>
              <a:rPr lang="ru-RU" sz="700" dirty="0" err="1"/>
              <a:t>відрізка</a:t>
            </a:r>
            <a:r>
              <a:rPr lang="ru-RU" sz="700" dirty="0"/>
              <a:t> </a:t>
            </a:r>
            <a:r>
              <a:rPr lang="ru-RU" sz="700" dirty="0" err="1"/>
              <a:t>дотичної</a:t>
            </a:r>
            <a:r>
              <a:rPr lang="ru-RU" sz="700" dirty="0"/>
              <a:t> </a:t>
            </a:r>
            <a:r>
              <a:rPr lang="ru-RU" sz="700" dirty="0" err="1"/>
              <a:t>дорівнює</a:t>
            </a:r>
            <a:r>
              <a:rPr lang="ru-RU" sz="700" dirty="0"/>
              <a:t> </a:t>
            </a:r>
            <a:r>
              <a:rPr lang="ru-RU" sz="700" dirty="0" err="1"/>
              <a:t>добутку</a:t>
            </a:r>
            <a:r>
              <a:rPr lang="ru-RU" sz="700" dirty="0"/>
              <a:t> </a:t>
            </a:r>
            <a:r>
              <a:rPr lang="ru-RU" sz="700" dirty="0" err="1"/>
              <a:t>довжин</a:t>
            </a:r>
            <a:r>
              <a:rPr lang="ru-RU" sz="700" dirty="0"/>
              <a:t> </a:t>
            </a:r>
            <a:r>
              <a:rPr lang="ru-RU" sz="700" dirty="0" err="1"/>
              <a:t>відрізків</a:t>
            </a:r>
            <a:r>
              <a:rPr lang="ru-RU" sz="700" dirty="0"/>
              <a:t> </a:t>
            </a:r>
            <a:r>
              <a:rPr lang="ru-RU" sz="700" dirty="0" err="1"/>
              <a:t>січної</a:t>
            </a:r>
            <a:r>
              <a:rPr lang="ru-RU" sz="700" dirty="0"/>
              <a:t> і </a:t>
            </a:r>
            <a:r>
              <a:rPr lang="ru-RU" sz="700" dirty="0" err="1"/>
              <a:t>дорівнює</a:t>
            </a:r>
            <a:r>
              <a:rPr lang="ru-RU" sz="700" dirty="0"/>
              <a:t> </a:t>
            </a:r>
            <a:r>
              <a:rPr lang="ru-RU" sz="700" dirty="0" err="1"/>
              <a:t>абсолютній</a:t>
            </a:r>
            <a:r>
              <a:rPr lang="ru-RU" sz="700" dirty="0"/>
              <a:t> </a:t>
            </a:r>
            <a:r>
              <a:rPr lang="ru-RU" sz="700" dirty="0" err="1"/>
              <a:t>величині</a:t>
            </a:r>
            <a:r>
              <a:rPr lang="ru-RU" sz="700" dirty="0"/>
              <a:t> </a:t>
            </a:r>
            <a:r>
              <a:rPr lang="ru-RU" sz="700" dirty="0" err="1"/>
              <a:t>міри</a:t>
            </a:r>
            <a:r>
              <a:rPr lang="ru-RU" sz="700" dirty="0"/>
              <a:t> точки </a:t>
            </a:r>
            <a:r>
              <a:rPr lang="ru-RU" sz="700" dirty="0" err="1"/>
              <a:t>відносно</a:t>
            </a:r>
            <a:r>
              <a:rPr lang="ru-RU" sz="700" dirty="0"/>
              <a:t> кола.</a:t>
            </a:r>
          </a:p>
        </p:txBody>
      </p:sp>
      <p:pic>
        <p:nvPicPr>
          <p:cNvPr id="15" name="Picture 2" descr="C:\Users\Наталя\Downloads\06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72533" y="-228600"/>
            <a:ext cx="1747345" cy="2667000"/>
          </a:xfrm>
          <a:prstGeom prst="rect">
            <a:avLst/>
          </a:prstGeom>
          <a:noFill/>
        </p:spPr>
      </p:pic>
      <p:pic>
        <p:nvPicPr>
          <p:cNvPr id="16" name="Picture 7" descr="C:\Users\Наталя\Downloads\12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7605" y="306951"/>
            <a:ext cx="1918755" cy="1976898"/>
          </a:xfrm>
          <a:prstGeom prst="rect">
            <a:avLst/>
          </a:prstGeom>
          <a:noFill/>
        </p:spPr>
      </p:pic>
      <p:pic>
        <p:nvPicPr>
          <p:cNvPr id="18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4110810" y="3962400"/>
            <a:ext cx="4114800" cy="22031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Выноска со стрелкой вправо 2"/>
          <p:cNvSpPr/>
          <p:nvPr/>
        </p:nvSpPr>
        <p:spPr>
          <a:xfrm>
            <a:off x="1143000" y="4495800"/>
            <a:ext cx="2895600" cy="1066800"/>
          </a:xfrm>
          <a:prstGeom prst="rightArrowCallou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r=2,5</a:t>
            </a:r>
            <a:r>
              <a:rPr lang="uk-UA" dirty="0" smtClean="0">
                <a:solidFill>
                  <a:schemeClr val="tx1"/>
                </a:solidFill>
              </a:rPr>
              <a:t>см,</a:t>
            </a:r>
            <a:r>
              <a:rPr lang="en-US" smtClean="0">
                <a:solidFill>
                  <a:schemeClr val="tx1"/>
                </a:solidFill>
              </a:rPr>
              <a:t>R=11,5</a:t>
            </a:r>
            <a:r>
              <a:rPr lang="uk-UA" smtClean="0">
                <a:solidFill>
                  <a:schemeClr val="tx1"/>
                </a:solidFill>
              </a:rPr>
              <a:t>см</a:t>
            </a:r>
            <a:r>
              <a:rPr lang="uk-UA" dirty="0" smtClean="0">
                <a:solidFill>
                  <a:schemeClr val="tx1"/>
                </a:solidFill>
              </a:rPr>
              <a:t>, а=</a:t>
            </a:r>
            <a:r>
              <a:rPr lang="en-US" dirty="0" smtClean="0">
                <a:solidFill>
                  <a:schemeClr val="tx1"/>
                </a:solidFill>
              </a:rPr>
              <a:t>l</a:t>
            </a:r>
            <a:r>
              <a:rPr lang="uk-UA" dirty="0" smtClean="0">
                <a:solidFill>
                  <a:schemeClr val="tx1"/>
                </a:solidFill>
              </a:rPr>
              <a:t>=</a:t>
            </a:r>
            <a:r>
              <a:rPr lang="en-US" dirty="0" smtClean="0">
                <a:solidFill>
                  <a:schemeClr val="tx1"/>
                </a:solidFill>
              </a:rPr>
              <a:t>14</a:t>
            </a:r>
            <a:r>
              <a:rPr lang="uk-UA" dirty="0" smtClean="0">
                <a:solidFill>
                  <a:schemeClr val="tx1"/>
                </a:solidFill>
              </a:rPr>
              <a:t>см, в=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r>
              <a:rPr lang="uk-UA" dirty="0" smtClean="0">
                <a:solidFill>
                  <a:schemeClr val="tx1"/>
                </a:solidFill>
              </a:rPr>
              <a:t>см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15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данные 1"/>
          <p:cNvSpPr/>
          <p:nvPr/>
        </p:nvSpPr>
        <p:spPr>
          <a:xfrm>
            <a:off x="3505200" y="1524000"/>
            <a:ext cx="1600200" cy="765048"/>
          </a:xfrm>
          <a:prstGeom prst="flowChartInputOutp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457991" y="506838"/>
            <a:ext cx="42280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dirty="0" smtClean="0"/>
              <a:t>Паралелограм</a:t>
            </a:r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9748" y="2438400"/>
            <a:ext cx="787055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/>
              <a:t>Паралелограмом</a:t>
            </a:r>
            <a:r>
              <a:rPr lang="uk-UA" sz="2000" dirty="0" smtClean="0"/>
              <a:t> </a:t>
            </a:r>
            <a:r>
              <a:rPr lang="uk-UA" dirty="0" smtClean="0"/>
              <a:t>називається чотирикутник , протилежні сторони </a:t>
            </a:r>
          </a:p>
          <a:p>
            <a:r>
              <a:rPr lang="uk-UA" dirty="0" smtClean="0"/>
              <a:t>якого попарно паралельні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3115508"/>
            <a:ext cx="8686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/>
              <a:t>Властивості</a:t>
            </a:r>
            <a:r>
              <a:rPr lang="ru-RU" sz="1600" b="1" dirty="0"/>
              <a:t> </a:t>
            </a:r>
            <a:r>
              <a:rPr lang="ru-RU" sz="1600" b="1" dirty="0" err="1"/>
              <a:t>паралелограма</a:t>
            </a:r>
            <a:endParaRPr lang="ru-RU" sz="1600" dirty="0"/>
          </a:p>
          <a:p>
            <a:r>
              <a:rPr lang="ru-RU" sz="1600" dirty="0" smtClean="0"/>
              <a:t>1.У </a:t>
            </a:r>
            <a:r>
              <a:rPr lang="ru-RU" sz="1600" dirty="0" err="1"/>
              <a:t>паралелограмі</a:t>
            </a:r>
            <a:r>
              <a:rPr lang="ru-RU" sz="1600" dirty="0"/>
              <a:t> </a:t>
            </a:r>
            <a:r>
              <a:rPr lang="ru-RU" sz="1600" dirty="0" err="1"/>
              <a:t>протилежні</a:t>
            </a:r>
            <a:r>
              <a:rPr lang="ru-RU" sz="1600" dirty="0"/>
              <a:t> </a:t>
            </a:r>
            <a:r>
              <a:rPr lang="ru-RU" sz="1600" dirty="0" err="1"/>
              <a:t>сторони</a:t>
            </a:r>
            <a:r>
              <a:rPr lang="ru-RU" sz="1600" dirty="0"/>
              <a:t> </a:t>
            </a:r>
            <a:r>
              <a:rPr lang="ru-RU" sz="1600" dirty="0" err="1"/>
              <a:t>рівні</a:t>
            </a:r>
            <a:r>
              <a:rPr lang="ru-RU" sz="1600" dirty="0"/>
              <a:t>.</a:t>
            </a:r>
          </a:p>
          <a:p>
            <a:r>
              <a:rPr lang="ru-RU" sz="1600" dirty="0" smtClean="0"/>
              <a:t>2.У </a:t>
            </a:r>
            <a:r>
              <a:rPr lang="ru-RU" sz="1600" dirty="0" err="1"/>
              <a:t>паралелограмі</a:t>
            </a:r>
            <a:r>
              <a:rPr lang="ru-RU" sz="1600" dirty="0"/>
              <a:t> </a:t>
            </a:r>
            <a:r>
              <a:rPr lang="ru-RU" sz="1600" dirty="0" err="1"/>
              <a:t>протилежні</a:t>
            </a:r>
            <a:r>
              <a:rPr lang="ru-RU" sz="1600" dirty="0"/>
              <a:t> кути </a:t>
            </a:r>
            <a:r>
              <a:rPr lang="ru-RU" sz="1600" dirty="0" err="1"/>
              <a:t>рівні</a:t>
            </a:r>
            <a:r>
              <a:rPr lang="ru-RU" sz="1600" dirty="0"/>
              <a:t>.</a:t>
            </a:r>
          </a:p>
          <a:p>
            <a:r>
              <a:rPr lang="ru-RU" sz="1600" dirty="0" smtClean="0"/>
              <a:t>3.У </a:t>
            </a:r>
            <a:r>
              <a:rPr lang="ru-RU" sz="1600" dirty="0" err="1"/>
              <a:t>паралелограмі</a:t>
            </a:r>
            <a:r>
              <a:rPr lang="ru-RU" sz="1600" dirty="0"/>
              <a:t> сума </a:t>
            </a:r>
            <a:r>
              <a:rPr lang="ru-RU" sz="1600" dirty="0" err="1"/>
              <a:t>кутів</a:t>
            </a:r>
            <a:r>
              <a:rPr lang="ru-RU" sz="1600" dirty="0"/>
              <a:t>, </a:t>
            </a:r>
            <a:r>
              <a:rPr lang="ru-RU" sz="1600" dirty="0" err="1"/>
              <a:t>прилеглих</a:t>
            </a:r>
            <a:r>
              <a:rPr lang="ru-RU" sz="1600" dirty="0"/>
              <a:t> до </a:t>
            </a:r>
            <a:r>
              <a:rPr lang="ru-RU" sz="1600" dirty="0" err="1"/>
              <a:t>однієї</a:t>
            </a:r>
            <a:r>
              <a:rPr lang="ru-RU" sz="1600" dirty="0"/>
              <a:t> </a:t>
            </a:r>
            <a:r>
              <a:rPr lang="ru-RU" sz="1600" dirty="0" err="1"/>
              <a:t>сторони</a:t>
            </a:r>
            <a:r>
              <a:rPr lang="ru-RU" sz="1600" dirty="0"/>
              <a:t>, </a:t>
            </a:r>
            <a:r>
              <a:rPr lang="ru-RU" sz="1600" dirty="0" err="1"/>
              <a:t>дорівнює</a:t>
            </a:r>
            <a:r>
              <a:rPr lang="ru-RU" sz="1600" dirty="0"/>
              <a:t> 180°.</a:t>
            </a:r>
          </a:p>
          <a:p>
            <a:r>
              <a:rPr lang="ru-RU" sz="1600" dirty="0" smtClean="0"/>
              <a:t>4.Діагоналі </a:t>
            </a:r>
            <a:r>
              <a:rPr lang="ru-RU" sz="1600" dirty="0" err="1"/>
              <a:t>паралелограма</a:t>
            </a:r>
            <a:r>
              <a:rPr lang="ru-RU" sz="1600" dirty="0"/>
              <a:t> </a:t>
            </a:r>
            <a:r>
              <a:rPr lang="ru-RU" sz="1600" dirty="0" err="1"/>
              <a:t>перетинаються</a:t>
            </a:r>
            <a:r>
              <a:rPr lang="ru-RU" sz="1600" dirty="0"/>
              <a:t> і точкою </a:t>
            </a:r>
            <a:r>
              <a:rPr lang="ru-RU" sz="1600" dirty="0" err="1"/>
              <a:t>перетину</a:t>
            </a:r>
            <a:r>
              <a:rPr lang="ru-RU" sz="1600" dirty="0"/>
              <a:t> </a:t>
            </a:r>
            <a:r>
              <a:rPr lang="ru-RU" sz="1600" dirty="0" err="1"/>
              <a:t>діляться</a:t>
            </a:r>
            <a:r>
              <a:rPr lang="ru-RU" sz="1600" dirty="0"/>
              <a:t> </a:t>
            </a:r>
            <a:r>
              <a:rPr lang="ru-RU" sz="1600" dirty="0" err="1"/>
              <a:t>навпіл</a:t>
            </a:r>
            <a:r>
              <a:rPr lang="ru-RU" sz="1600" dirty="0"/>
              <a:t>.</a:t>
            </a:r>
          </a:p>
          <a:p>
            <a:r>
              <a:rPr lang="ru-RU" sz="1600" dirty="0" smtClean="0"/>
              <a:t>5.Діагоналі </a:t>
            </a:r>
            <a:r>
              <a:rPr lang="ru-RU" sz="1600" dirty="0" err="1"/>
              <a:t>паралелограма</a:t>
            </a:r>
            <a:r>
              <a:rPr lang="ru-RU" sz="1600" dirty="0"/>
              <a:t> </a:t>
            </a:r>
            <a:r>
              <a:rPr lang="ru-RU" sz="1600" dirty="0" err="1"/>
              <a:t>ділять</a:t>
            </a:r>
            <a:r>
              <a:rPr lang="ru-RU" sz="1600" dirty="0"/>
              <a:t> </a:t>
            </a:r>
            <a:r>
              <a:rPr lang="ru-RU" sz="1600" dirty="0" err="1"/>
              <a:t>його</a:t>
            </a:r>
            <a:r>
              <a:rPr lang="ru-RU" sz="1600" dirty="0"/>
              <a:t> на два </a:t>
            </a:r>
            <a:r>
              <a:rPr lang="ru-RU" sz="1600" dirty="0" err="1"/>
              <a:t>рівні</a:t>
            </a:r>
            <a:r>
              <a:rPr lang="ru-RU" sz="1600" dirty="0"/>
              <a:t> </a:t>
            </a:r>
            <a:r>
              <a:rPr lang="ru-RU" sz="1600" dirty="0" err="1"/>
              <a:t>трикутники</a:t>
            </a:r>
            <a:r>
              <a:rPr lang="ru-RU" sz="1600" dirty="0"/>
              <a:t>.</a:t>
            </a:r>
          </a:p>
        </p:txBody>
      </p:sp>
      <p:pic>
        <p:nvPicPr>
          <p:cNvPr id="8" name="Picture 6" descr="C:\Users\Наталя\Downloads\140911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748" y="922337"/>
            <a:ext cx="1738135" cy="1203325"/>
          </a:xfrm>
          <a:prstGeom prst="rect">
            <a:avLst/>
          </a:prstGeom>
          <a:noFill/>
        </p:spPr>
      </p:pic>
      <p:pic>
        <p:nvPicPr>
          <p:cNvPr id="9" name="Picture 5" descr="C:\Users\Наталя\Downloads\hello_html_698b9d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5027" y="4495800"/>
            <a:ext cx="1600858" cy="2022513"/>
          </a:xfrm>
          <a:prstGeom prst="rect">
            <a:avLst/>
          </a:prstGeom>
          <a:noFill/>
        </p:spPr>
      </p:pic>
      <p:pic>
        <p:nvPicPr>
          <p:cNvPr id="10" name="Picture 7" descr="C:\Users\Наталя\Downloads\buch_09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5088" y="1033106"/>
            <a:ext cx="1350797" cy="1092556"/>
          </a:xfrm>
          <a:prstGeom prst="rect">
            <a:avLst/>
          </a:prstGeom>
          <a:noFill/>
        </p:spPr>
      </p:pic>
      <p:pic>
        <p:nvPicPr>
          <p:cNvPr id="11" name="Рисунок 10"/>
          <p:cNvPicPr/>
          <p:nvPr/>
        </p:nvPicPr>
        <p:blipFill>
          <a:blip r:embed="rId5"/>
          <a:stretch>
            <a:fillRect/>
          </a:stretch>
        </p:blipFill>
        <p:spPr>
          <a:xfrm>
            <a:off x="344759" y="4693406"/>
            <a:ext cx="3581401" cy="20182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Выноска со стрелкой влево 2"/>
          <p:cNvSpPr/>
          <p:nvPr/>
        </p:nvSpPr>
        <p:spPr>
          <a:xfrm>
            <a:off x="3926160" y="5257800"/>
            <a:ext cx="2931840" cy="990600"/>
          </a:xfrm>
          <a:prstGeom prst="leftArrow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а</a:t>
            </a:r>
            <a:r>
              <a:rPr lang="uk-UA" dirty="0" smtClean="0"/>
              <a:t>=4см,</a:t>
            </a:r>
            <a:r>
              <a:rPr lang="en-US" dirty="0" smtClean="0"/>
              <a:t>h=</a:t>
            </a:r>
            <a:r>
              <a:rPr lang="uk-UA" dirty="0" smtClean="0"/>
              <a:t>1см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248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5599" y="533400"/>
            <a:ext cx="29815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dirty="0" smtClean="0"/>
              <a:t>Трикутник</a:t>
            </a:r>
            <a:endParaRPr lang="ru-RU" sz="4400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4800600" y="1302841"/>
            <a:ext cx="1076584" cy="1059359"/>
          </a:xfrm>
          <a:prstGeom prst="rt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извлечение 4"/>
          <p:cNvSpPr/>
          <p:nvPr/>
        </p:nvSpPr>
        <p:spPr>
          <a:xfrm>
            <a:off x="3287210" y="1361517"/>
            <a:ext cx="990600" cy="1000683"/>
          </a:xfrm>
          <a:prstGeom prst="flowChartExtra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2519423"/>
            <a:ext cx="8915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/>
              <a:t>Трикутник</a:t>
            </a:r>
            <a:r>
              <a:rPr lang="ru-RU" sz="1400" dirty="0"/>
              <a:t> </a:t>
            </a:r>
            <a:r>
              <a:rPr lang="ru-RU" dirty="0"/>
              <a:t>- </a:t>
            </a:r>
            <a:r>
              <a:rPr lang="ru-RU" sz="2000" dirty="0" err="1"/>
              <a:t>це</a:t>
            </a:r>
            <a:r>
              <a:rPr lang="ru-RU" sz="2000" dirty="0"/>
              <a:t> три точки, </a:t>
            </a:r>
            <a:r>
              <a:rPr lang="ru-RU" sz="2000" dirty="0" err="1"/>
              <a:t>що</a:t>
            </a:r>
            <a:r>
              <a:rPr lang="ru-RU" sz="2000" dirty="0"/>
              <a:t> не лежать на </a:t>
            </a:r>
            <a:r>
              <a:rPr lang="ru-RU" sz="2000" dirty="0" err="1"/>
              <a:t>одній</a:t>
            </a:r>
            <a:r>
              <a:rPr lang="ru-RU" sz="2000" dirty="0"/>
              <a:t> </a:t>
            </a:r>
            <a:r>
              <a:rPr lang="ru-RU" sz="2000" dirty="0" err="1"/>
              <a:t>прямій</a:t>
            </a:r>
            <a:r>
              <a:rPr lang="ru-RU" sz="2000" dirty="0"/>
              <a:t>, і три </a:t>
            </a:r>
            <a:r>
              <a:rPr lang="ru-RU" sz="2000" dirty="0" err="1"/>
              <a:t>відрізки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їх</a:t>
            </a:r>
            <a:r>
              <a:rPr lang="ru-RU" sz="2000" dirty="0"/>
              <a:t> </a:t>
            </a:r>
            <a:r>
              <a:rPr lang="ru-RU" sz="2000" dirty="0" err="1"/>
              <a:t>сполучають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uk-UA" sz="2400" dirty="0" smtClean="0"/>
              <a:t>Трикутники бувають</a:t>
            </a:r>
            <a:r>
              <a:rPr lang="uk-UA" sz="2000" dirty="0" smtClean="0"/>
              <a:t>: різносторонній, рівнобедрений, рівносторонній, гострокутний, тупокутний, прямокутний.</a:t>
            </a:r>
            <a:endParaRPr lang="ru-RU" dirty="0"/>
          </a:p>
        </p:txBody>
      </p:sp>
      <p:pic>
        <p:nvPicPr>
          <p:cNvPr id="8" name="Picture 6" descr="C:\Users\Наталя\Downloads\140911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748" y="922337"/>
            <a:ext cx="1738135" cy="1203325"/>
          </a:xfrm>
          <a:prstGeom prst="rect">
            <a:avLst/>
          </a:prstGeom>
          <a:noFill/>
        </p:spPr>
      </p:pic>
      <p:pic>
        <p:nvPicPr>
          <p:cNvPr id="9" name="Picture 5" descr="C:\Users\Наталя\Downloads\hello_html_698b9d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36167" y="103149"/>
            <a:ext cx="1600858" cy="2022513"/>
          </a:xfrm>
          <a:prstGeom prst="rect">
            <a:avLst/>
          </a:prstGeom>
          <a:noFill/>
        </p:spPr>
      </p:pic>
      <p:pic>
        <p:nvPicPr>
          <p:cNvPr id="11" name="Рисунок 10"/>
          <p:cNvPicPr/>
          <p:nvPr/>
        </p:nvPicPr>
        <p:blipFill>
          <a:blip r:embed="rId4"/>
          <a:stretch>
            <a:fillRect/>
          </a:stretch>
        </p:blipFill>
        <p:spPr>
          <a:xfrm>
            <a:off x="2088042" y="4114800"/>
            <a:ext cx="3810000" cy="25793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Выноска со стрелкой вправо 2"/>
          <p:cNvSpPr/>
          <p:nvPr/>
        </p:nvSpPr>
        <p:spPr>
          <a:xfrm>
            <a:off x="76200" y="4495800"/>
            <a:ext cx="2011842" cy="1524000"/>
          </a:xfrm>
          <a:prstGeom prst="rightArrowCallou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а</a:t>
            </a:r>
            <a:r>
              <a:rPr lang="uk-UA" dirty="0" smtClean="0">
                <a:solidFill>
                  <a:schemeClr val="tx1"/>
                </a:solidFill>
              </a:rPr>
              <a:t>=8см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h=2</a:t>
            </a:r>
            <a:r>
              <a:rPr lang="uk-UA" dirty="0" smtClean="0">
                <a:solidFill>
                  <a:schemeClr val="tx1"/>
                </a:solidFill>
              </a:rPr>
              <a:t>см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Выноска со стрелкой влево 6"/>
          <p:cNvSpPr/>
          <p:nvPr/>
        </p:nvSpPr>
        <p:spPr>
          <a:xfrm>
            <a:off x="6019800" y="4953000"/>
            <a:ext cx="2717225" cy="1219200"/>
          </a:xfrm>
          <a:prstGeom prst="leftArrow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а</a:t>
            </a:r>
            <a:r>
              <a:rPr lang="uk-UA" dirty="0" smtClean="0"/>
              <a:t>=1,5</a:t>
            </a:r>
          </a:p>
          <a:p>
            <a:pPr algn="ctr"/>
            <a:r>
              <a:rPr lang="uk-UA" dirty="0"/>
              <a:t>в</a:t>
            </a:r>
            <a:r>
              <a:rPr lang="uk-UA" dirty="0" smtClean="0"/>
              <a:t>=5см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757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380</TotalTime>
  <Words>583</Words>
  <Application>Microsoft Office PowerPoint</Application>
  <PresentationFormat>Экран (4:3)</PresentationFormat>
  <Paragraphs>85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                                                                                                                 підготували: учні 8-го класу                                                            Амброзяк О.                                                         Слободян Л.                                                           Ямборчук Н.</dc:title>
  <dc:creator>Наталя</dc:creator>
  <cp:lastModifiedBy>User</cp:lastModifiedBy>
  <cp:revision>42</cp:revision>
  <dcterms:created xsi:type="dcterms:W3CDTF">2015-11-29T11:11:13Z</dcterms:created>
  <dcterms:modified xsi:type="dcterms:W3CDTF">2016-02-09T12:31:44Z</dcterms:modified>
</cp:coreProperties>
</file>